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embeddings/oleObject3.bin" ContentType="application/vnd.openxmlformats-officedocument.oleObject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70" r:id="rId2"/>
    <p:sldId id="282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8" autoAdjust="0"/>
    <p:restoredTop sz="81818" autoAdjust="0"/>
  </p:normalViewPr>
  <p:slideViewPr>
    <p:cSldViewPr snapToGrid="0" snapToObjects="1">
      <p:cViewPr varScale="1">
        <p:scale>
          <a:sx n="126" d="100"/>
          <a:sy n="126" d="100"/>
        </p:scale>
        <p:origin x="-1000" y="-112"/>
      </p:cViewPr>
      <p:guideLst>
        <p:guide orient="horz" pos="2160"/>
        <p:guide pos="17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ephanie:Documents:CTSE:MD%20Lesson%20Materials:Labs:The%20Metabolic%20Mystery%20Patie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ephanie:Documents:CTSE:MD%20Lesson%20Materials:Labs:The%20Metabolic%20Mystery%20Pati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Normal</c:v>
                </c:pt>
              </c:strCache>
            </c:strRef>
          </c:tx>
          <c:spPr>
            <a:ln w="22225">
              <a:solidFill>
                <a:schemeClr val="tx1"/>
              </a:solidFill>
            </a:ln>
            <a:effectLst/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cat>
            <c:numRef>
              <c:f>Sheet1!$A$2:$A$5</c:f>
              <c:numCache>
                <c:formatCode>h:mm\ AM/PM</c:formatCode>
                <c:ptCount val="4"/>
                <c:pt idx="0">
                  <c:v>0.270833333333333</c:v>
                </c:pt>
                <c:pt idx="1">
                  <c:v>0.625</c:v>
                </c:pt>
                <c:pt idx="2">
                  <c:v>0.645833333333333</c:v>
                </c:pt>
                <c:pt idx="3">
                  <c:v>0.833333333333333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80.0</c:v>
                </c:pt>
                <c:pt idx="1">
                  <c:v>120.0</c:v>
                </c:pt>
                <c:pt idx="2">
                  <c:v>100.0</c:v>
                </c:pt>
                <c:pt idx="3">
                  <c:v>120.0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Elisa</c:v>
                </c:pt>
              </c:strCache>
            </c:strRef>
          </c:tx>
          <c:cat>
            <c:numRef>
              <c:f>Sheet1!$A$2:$A$5</c:f>
              <c:numCache>
                <c:formatCode>h:mm\ AM/PM</c:formatCode>
                <c:ptCount val="4"/>
                <c:pt idx="0">
                  <c:v>0.270833333333333</c:v>
                </c:pt>
                <c:pt idx="1">
                  <c:v>0.625</c:v>
                </c:pt>
                <c:pt idx="2">
                  <c:v>0.645833333333333</c:v>
                </c:pt>
                <c:pt idx="3">
                  <c:v>0.833333333333333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150.0</c:v>
                </c:pt>
                <c:pt idx="1">
                  <c:v>400.0</c:v>
                </c:pt>
                <c:pt idx="2">
                  <c:v>200.0</c:v>
                </c:pt>
                <c:pt idx="3">
                  <c:v>300.0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557400"/>
        <c:axId val="2139264120"/>
      </c:lineChart>
      <c:catAx>
        <c:axId val="2139557400"/>
        <c:scaling>
          <c:orientation val="minMax"/>
        </c:scaling>
        <c:delete val="0"/>
        <c:axPos val="b"/>
        <c:numFmt formatCode="h:mm\ AM/PM" sourceLinked="1"/>
        <c:majorTickMark val="none"/>
        <c:minorTickMark val="cross"/>
        <c:tickLblPos val="nextTo"/>
        <c:txPr>
          <a:bodyPr rot="-4080000" vert="horz" lIns="0" anchor="b" anchorCtr="1">
            <a:noAutofit/>
          </a:bodyPr>
          <a:lstStyle/>
          <a:p>
            <a:pPr>
              <a:defRPr baseline="0"/>
            </a:pPr>
            <a:endParaRPr lang="en-US"/>
          </a:p>
        </c:txPr>
        <c:crossAx val="2139264120"/>
        <c:crosses val="autoZero"/>
        <c:auto val="1"/>
        <c:lblAlgn val="ctr"/>
        <c:lblOffset val="100"/>
        <c:noMultiLvlLbl val="0"/>
      </c:catAx>
      <c:valAx>
        <c:axId val="2139264120"/>
        <c:scaling>
          <c:orientation val="minMax"/>
          <c:max val="5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Glucose Concentrations (mg/dl)</a:t>
                </a:r>
              </a:p>
            </c:rich>
          </c:tx>
          <c:layout>
            <c:manualLayout>
              <c:xMode val="edge"/>
              <c:yMode val="edge"/>
              <c:x val="0.0138888888888889"/>
              <c:y val="0.05740704286964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95574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 kern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Normal</c:v>
                </c:pt>
              </c:strCache>
            </c:strRef>
          </c:tx>
          <c:spPr>
            <a:ln w="22225">
              <a:solidFill>
                <a:schemeClr val="tx1"/>
              </a:solidFill>
            </a:ln>
            <a:effectLst/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</c:marker>
          <c:cat>
            <c:numRef>
              <c:f>Sheet1!$A$2:$A$5</c:f>
              <c:numCache>
                <c:formatCode>h:mm\ AM/PM</c:formatCode>
                <c:ptCount val="4"/>
                <c:pt idx="0">
                  <c:v>0.270833333333333</c:v>
                </c:pt>
                <c:pt idx="1">
                  <c:v>0.625</c:v>
                </c:pt>
                <c:pt idx="2">
                  <c:v>0.645833333333333</c:v>
                </c:pt>
                <c:pt idx="3">
                  <c:v>0.833333333333333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80.0</c:v>
                </c:pt>
                <c:pt idx="1">
                  <c:v>120.0</c:v>
                </c:pt>
                <c:pt idx="2">
                  <c:v>100.0</c:v>
                </c:pt>
                <c:pt idx="3">
                  <c:v>120.0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Elisa</c:v>
                </c:pt>
              </c:strCache>
            </c:strRef>
          </c:tx>
          <c:cat>
            <c:numRef>
              <c:f>Sheet1!$A$2:$A$5</c:f>
              <c:numCache>
                <c:formatCode>h:mm\ AM/PM</c:formatCode>
                <c:ptCount val="4"/>
                <c:pt idx="0">
                  <c:v>0.270833333333333</c:v>
                </c:pt>
                <c:pt idx="1">
                  <c:v>0.625</c:v>
                </c:pt>
                <c:pt idx="2">
                  <c:v>0.645833333333333</c:v>
                </c:pt>
                <c:pt idx="3">
                  <c:v>0.833333333333333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100.0</c:v>
                </c:pt>
                <c:pt idx="1">
                  <c:v>175.0</c:v>
                </c:pt>
                <c:pt idx="2">
                  <c:v>50.0</c:v>
                </c:pt>
                <c:pt idx="3">
                  <c:v>100.0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819608"/>
        <c:axId val="2135577592"/>
      </c:lineChart>
      <c:catAx>
        <c:axId val="2135819608"/>
        <c:scaling>
          <c:orientation val="minMax"/>
        </c:scaling>
        <c:delete val="0"/>
        <c:axPos val="b"/>
        <c:numFmt formatCode="h:mm\ AM/PM" sourceLinked="1"/>
        <c:majorTickMark val="none"/>
        <c:minorTickMark val="cross"/>
        <c:tickLblPos val="nextTo"/>
        <c:txPr>
          <a:bodyPr rot="-4080000" vert="horz" lIns="0" anchor="b" anchorCtr="1">
            <a:noAutofit/>
          </a:bodyPr>
          <a:lstStyle/>
          <a:p>
            <a:pPr>
              <a:defRPr baseline="0"/>
            </a:pPr>
            <a:endParaRPr lang="en-US"/>
          </a:p>
        </c:txPr>
        <c:crossAx val="2135577592"/>
        <c:crosses val="autoZero"/>
        <c:auto val="1"/>
        <c:lblAlgn val="ctr"/>
        <c:lblOffset val="100"/>
        <c:noMultiLvlLbl val="0"/>
      </c:catAx>
      <c:valAx>
        <c:axId val="2135577592"/>
        <c:scaling>
          <c:orientation val="minMax"/>
          <c:max val="5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Glucose Concentrations (mg/dl)</a:t>
                </a:r>
              </a:p>
            </c:rich>
          </c:tx>
          <c:layout>
            <c:manualLayout>
              <c:xMode val="edge"/>
              <c:yMode val="edge"/>
              <c:x val="0.0138888888888889"/>
              <c:y val="0.05740704286964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5819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 kern="12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12/12/14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12/12/14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12/12/14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60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4762500" cy="1436688"/>
          </a:xfrm>
          <a:prstGeom prst="rect">
            <a:avLst/>
          </a:prstGeom>
          <a:solidFill>
            <a:srgbClr val="4D7B5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246063" y="167808"/>
            <a:ext cx="8331200" cy="11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600" b="1" dirty="0">
                <a:latin typeface="Gill Sans" charset="0"/>
                <a:cs typeface="Gill Sans" charset="0"/>
              </a:rPr>
              <a:t>Metabolic Diseases</a:t>
            </a:r>
            <a:br>
              <a:rPr lang="en-US" sz="3600" b="1" dirty="0">
                <a:latin typeface="Gill Sans" charset="0"/>
                <a:cs typeface="Gill Sans" charset="0"/>
              </a:rPr>
            </a:br>
            <a:r>
              <a:rPr lang="en-US" sz="3600" b="1" dirty="0" smtClean="0">
                <a:latin typeface="Gill Sans" charset="0"/>
                <a:cs typeface="Gill Sans" charset="0"/>
              </a:rPr>
              <a:t>Unit 3 Lab</a:t>
            </a:r>
            <a:endParaRPr lang="en-US" sz="3600" b="1" dirty="0">
              <a:cs typeface="Gill Sans" charset="0"/>
            </a:endParaRPr>
          </a:p>
          <a:p>
            <a:r>
              <a:rPr lang="en-US" sz="2500" b="1" dirty="0">
                <a:cs typeface="Gill Sans" charset="0"/>
              </a:rPr>
              <a:t> </a:t>
            </a:r>
            <a:endParaRPr lang="en-US" dirty="0">
              <a:latin typeface="Cambria Bold" charset="0"/>
              <a:cs typeface="Cambria Bold" charset="0"/>
              <a:sym typeface="Cambria Bold" charset="0"/>
            </a:endParaRPr>
          </a:p>
        </p:txBody>
      </p:sp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>
          <a:xfrm>
            <a:off x="246063" y="3047602"/>
            <a:ext cx="8468091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The Metabolic Mystery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Procedure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1253932"/>
            <a:ext cx="8824423" cy="438752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Dip one glucose testing strip into Sample 5. Remove immediately.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After </a:t>
            </a:r>
            <a:r>
              <a:rPr lang="en-US" sz="2800" b="1" dirty="0" smtClean="0"/>
              <a:t>30 seconds </a:t>
            </a:r>
            <a:r>
              <a:rPr lang="en-US" sz="2800" dirty="0" smtClean="0"/>
              <a:t>compare the color to the figure below.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Make note of the glucose concentration on your handout.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Repeat for </a:t>
            </a:r>
            <a:r>
              <a:rPr lang="en-US" sz="2800" smtClean="0"/>
              <a:t>Samples </a:t>
            </a:r>
            <a:r>
              <a:rPr lang="en-US" sz="2800" smtClean="0"/>
              <a:t>5-</a:t>
            </a:r>
            <a:r>
              <a:rPr lang="en-US" sz="2800" dirty="0"/>
              <a:t>8</a:t>
            </a:r>
            <a:r>
              <a:rPr lang="en-US" sz="2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Calculate class Average </a:t>
            </a:r>
          </a:p>
          <a:p>
            <a:pPr marL="0" indent="0">
              <a:buNone/>
            </a:pPr>
            <a:r>
              <a:rPr lang="en-US" sz="2800" dirty="0" smtClean="0"/>
              <a:t>      and Standard Deviation.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70" y="3414566"/>
            <a:ext cx="4535921" cy="25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Data Part 2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824093"/>
              </p:ext>
            </p:extLst>
          </p:nvPr>
        </p:nvGraphicFramePr>
        <p:xfrm>
          <a:off x="242778" y="1725925"/>
          <a:ext cx="8686800" cy="343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33"/>
                <a:gridCol w="1006150"/>
                <a:gridCol w="2094769"/>
                <a:gridCol w="1995805"/>
                <a:gridCol w="2430843"/>
              </a:tblGrid>
              <a:tr h="10360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Sample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Glucose Concentration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Class</a:t>
                      </a:r>
                      <a:r>
                        <a:rPr lang="en-US" sz="2400" baseline="0" dirty="0" smtClean="0"/>
                        <a:t> Avg. &amp; SD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Notes</a:t>
                      </a:r>
                      <a:endParaRPr lang="en-US" sz="2400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Upon</a:t>
                      </a:r>
                      <a:r>
                        <a:rPr lang="en-US" baseline="0" dirty="0" smtClean="0"/>
                        <a:t> waking (fasting)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lunch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5:00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a run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dinner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67054" y="5666910"/>
            <a:ext cx="14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Remember,   </a:t>
            </a:r>
            <a:endParaRPr lang="en-US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70086"/>
              </p:ext>
            </p:extLst>
          </p:nvPr>
        </p:nvGraphicFramePr>
        <p:xfrm>
          <a:off x="2848043" y="5419769"/>
          <a:ext cx="3375523" cy="781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2171700" imgH="457200" progId="Equation.3">
                  <p:embed/>
                </p:oleObj>
              </mc:Choice>
              <mc:Fallback>
                <p:oleObj name="Equation" r:id="rId3" imgW="2171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8043" y="5419769"/>
                        <a:ext cx="3375523" cy="781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025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Data Part 2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466686"/>
              </p:ext>
            </p:extLst>
          </p:nvPr>
        </p:nvGraphicFramePr>
        <p:xfrm>
          <a:off x="242778" y="1725925"/>
          <a:ext cx="8686800" cy="343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33"/>
                <a:gridCol w="1006150"/>
                <a:gridCol w="2094769"/>
                <a:gridCol w="1995805"/>
                <a:gridCol w="2430843"/>
              </a:tblGrid>
              <a:tr h="10360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Sample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Glucose Concentration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Class</a:t>
                      </a:r>
                      <a:r>
                        <a:rPr lang="en-US" sz="2400" baseline="0" dirty="0" smtClean="0"/>
                        <a:t> Avg. &amp; SD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Notes</a:t>
                      </a:r>
                      <a:endParaRPr lang="en-US" sz="2400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~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Upon</a:t>
                      </a:r>
                      <a:r>
                        <a:rPr lang="en-US" baseline="0" dirty="0" smtClean="0"/>
                        <a:t> waking (fasting)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lunch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3:30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a run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dinner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2778" y="5615211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"/>
                <a:cs typeface="Gill Sans"/>
              </a:rPr>
              <a:t>How do these values compare to someone with “normal” blood glucose concentrations? 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6618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Results Part </a:t>
            </a:r>
            <a:r>
              <a:rPr lang="en-US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219138"/>
            <a:ext cx="782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"/>
                <a:cs typeface="Gill Sans"/>
              </a:rPr>
              <a:t>Does it seem like Elisa has control of her glucose levels? Why or why not?</a:t>
            </a:r>
            <a:endParaRPr lang="en-US" sz="2000" b="1" dirty="0">
              <a:latin typeface="Gill Sans"/>
              <a:cs typeface="Gill San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551106"/>
              </p:ext>
            </p:extLst>
          </p:nvPr>
        </p:nvGraphicFramePr>
        <p:xfrm>
          <a:off x="1821345" y="1417637"/>
          <a:ext cx="5349811" cy="333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385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Elisa needs your help!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information: </a:t>
            </a:r>
          </a:p>
          <a:p>
            <a:pPr lvl="1"/>
            <a:r>
              <a:rPr lang="en-US" dirty="0" smtClean="0"/>
              <a:t>17 year old female</a:t>
            </a:r>
          </a:p>
          <a:p>
            <a:pPr lvl="1"/>
            <a:r>
              <a:rPr lang="en-US" dirty="0" smtClean="0"/>
              <a:t>BMI of 23</a:t>
            </a:r>
          </a:p>
          <a:p>
            <a:pPr lvl="2"/>
            <a:r>
              <a:rPr lang="en-US" dirty="0" smtClean="0"/>
              <a:t>Is this healthy? Overweight? Obese? </a:t>
            </a:r>
          </a:p>
          <a:p>
            <a:r>
              <a:rPr lang="en-US" dirty="0" smtClean="0"/>
              <a:t>Symptoms: </a:t>
            </a:r>
          </a:p>
          <a:p>
            <a:pPr lvl="1"/>
            <a:r>
              <a:rPr lang="en-US" dirty="0" smtClean="0"/>
              <a:t>Constant thirst</a:t>
            </a:r>
          </a:p>
          <a:p>
            <a:pPr lvl="1"/>
            <a:r>
              <a:rPr lang="en-US" dirty="0" smtClean="0"/>
              <a:t>Fatigue</a:t>
            </a:r>
          </a:p>
          <a:p>
            <a:pPr lvl="1"/>
            <a:r>
              <a:rPr lang="en-US" dirty="0" smtClean="0"/>
              <a:t>Weight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3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72132"/>
          </a:xfrm>
        </p:spPr>
        <p:txBody>
          <a:bodyPr/>
          <a:lstStyle/>
          <a:p>
            <a:r>
              <a:rPr lang="en-US" dirty="0" smtClean="0"/>
              <a:t>You will be measuring Elisa’s blood glucose concentrations throughout a day.</a:t>
            </a:r>
          </a:p>
          <a:p>
            <a:r>
              <a:rPr lang="en-US" dirty="0" smtClean="0"/>
              <a:t>Compare her blood glucose levels to the following table and try to guess what is causing her symptoms.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177976"/>
              </p:ext>
            </p:extLst>
          </p:nvPr>
        </p:nvGraphicFramePr>
        <p:xfrm>
          <a:off x="303214" y="4420790"/>
          <a:ext cx="8383586" cy="178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4" imgW="6096000" imgH="1295400" progId="Word.Document.12">
                  <p:embed/>
                </p:oleObj>
              </mc:Choice>
              <mc:Fallback>
                <p:oleObj name="Document" r:id="rId4" imgW="6096000" imgH="129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214" y="4420790"/>
                        <a:ext cx="8383586" cy="178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35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13338"/>
          </a:xfrm>
        </p:spPr>
        <p:txBody>
          <a:bodyPr/>
          <a:lstStyle/>
          <a:p>
            <a:r>
              <a:rPr lang="en-US" dirty="0" smtClean="0"/>
              <a:t>8 Glucose testing strips per person</a:t>
            </a:r>
          </a:p>
          <a:p>
            <a:r>
              <a:rPr lang="en-US" dirty="0" smtClean="0"/>
              <a:t>“Blood” samples 1-8</a:t>
            </a:r>
          </a:p>
          <a:p>
            <a:r>
              <a:rPr lang="en-US" dirty="0" smtClean="0"/>
              <a:t>Calculator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4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Procedure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1253932"/>
            <a:ext cx="8824423" cy="438752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Dip one glucose testing strip into Sample 1. Remove immediately.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After </a:t>
            </a:r>
            <a:r>
              <a:rPr lang="en-US" sz="2800" b="1" dirty="0" smtClean="0"/>
              <a:t>30 seconds </a:t>
            </a:r>
            <a:r>
              <a:rPr lang="en-US" sz="2800" dirty="0" smtClean="0"/>
              <a:t>compare the color to the figure below.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Make note of the glucose concentration on your handout.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Repeat for Samples 2-4.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Calculate class Average </a:t>
            </a:r>
          </a:p>
          <a:p>
            <a:pPr marL="0" indent="0">
              <a:buNone/>
            </a:pPr>
            <a:r>
              <a:rPr lang="en-US" sz="2800" dirty="0" smtClean="0"/>
              <a:t>      and Standard Deviation.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70" y="3414566"/>
            <a:ext cx="4535921" cy="25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9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Data Part 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968871"/>
              </p:ext>
            </p:extLst>
          </p:nvPr>
        </p:nvGraphicFramePr>
        <p:xfrm>
          <a:off x="242778" y="1725925"/>
          <a:ext cx="8686800" cy="343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33"/>
                <a:gridCol w="1006150"/>
                <a:gridCol w="2094769"/>
                <a:gridCol w="1995805"/>
                <a:gridCol w="2430843"/>
              </a:tblGrid>
              <a:tr h="10360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Sample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Glucose Concentration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Class</a:t>
                      </a:r>
                      <a:r>
                        <a:rPr lang="en-US" sz="2400" baseline="0" dirty="0" smtClean="0"/>
                        <a:t> Avg. &amp; SD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Notes</a:t>
                      </a:r>
                      <a:endParaRPr lang="en-US" sz="2400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3:30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67054" y="5666910"/>
            <a:ext cx="14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Remember,   </a:t>
            </a:r>
            <a:endParaRPr lang="en-US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769364"/>
              </p:ext>
            </p:extLst>
          </p:nvPr>
        </p:nvGraphicFramePr>
        <p:xfrm>
          <a:off x="2848043" y="5419769"/>
          <a:ext cx="3375523" cy="781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2171700" imgH="457200" progId="Equation.3">
                  <p:embed/>
                </p:oleObj>
              </mc:Choice>
              <mc:Fallback>
                <p:oleObj name="Equation" r:id="rId3" imgW="2171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8043" y="5419769"/>
                        <a:ext cx="3375523" cy="781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13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Data Part 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49492"/>
              </p:ext>
            </p:extLst>
          </p:nvPr>
        </p:nvGraphicFramePr>
        <p:xfrm>
          <a:off x="242778" y="1725925"/>
          <a:ext cx="8686800" cy="343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33"/>
                <a:gridCol w="1006150"/>
                <a:gridCol w="2094769"/>
                <a:gridCol w="1995805"/>
                <a:gridCol w="2430843"/>
              </a:tblGrid>
              <a:tr h="10360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Sample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Glucose Concentration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Class</a:t>
                      </a:r>
                      <a:r>
                        <a:rPr lang="en-US" sz="2400" baseline="0" dirty="0" smtClean="0"/>
                        <a:t> Avg. &amp; SD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Notes</a:t>
                      </a:r>
                      <a:endParaRPr lang="en-US" sz="2400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~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3:30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2778" y="5615211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"/>
                <a:cs typeface="Gill Sans"/>
              </a:rPr>
              <a:t>How do these values compare to someone with “normal” blood glucose concentrations? 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6683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Results Part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28677" y="3990934"/>
            <a:ext cx="378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"/>
                <a:cs typeface="Gill Sans"/>
              </a:rPr>
              <a:t>What do you think Elisa is doing throughout the day to cause these variations? </a:t>
            </a:r>
            <a:endParaRPr lang="en-US" sz="2000" b="1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8677" y="5589874"/>
            <a:ext cx="378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"/>
                <a:cs typeface="Gill Sans"/>
              </a:rPr>
              <a:t>What would you diagnose Elisa with?</a:t>
            </a:r>
            <a:endParaRPr lang="en-US" sz="2000" b="1" dirty="0">
              <a:latin typeface="Gill Sans"/>
              <a:cs typeface="Gill San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137460"/>
              </p:ext>
            </p:extLst>
          </p:nvPr>
        </p:nvGraphicFramePr>
        <p:xfrm>
          <a:off x="457200" y="1654670"/>
          <a:ext cx="4572000" cy="393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635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LAB: Data Part 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782211"/>
              </p:ext>
            </p:extLst>
          </p:nvPr>
        </p:nvGraphicFramePr>
        <p:xfrm>
          <a:off x="242778" y="1725925"/>
          <a:ext cx="8686800" cy="347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33"/>
                <a:gridCol w="1006150"/>
                <a:gridCol w="2094769"/>
                <a:gridCol w="1995805"/>
                <a:gridCol w="2430843"/>
              </a:tblGrid>
              <a:tr h="10360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Sample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Glucose Concentration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Class</a:t>
                      </a:r>
                      <a:r>
                        <a:rPr lang="en-US" sz="2400" baseline="0" dirty="0" smtClean="0"/>
                        <a:t> Avg. &amp; SD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Notes</a:t>
                      </a:r>
                      <a:endParaRPr lang="en-US" sz="2400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~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Upon</a:t>
                      </a:r>
                      <a:r>
                        <a:rPr lang="en-US" baseline="0" dirty="0" smtClean="0"/>
                        <a:t> waking (fasting)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eating a sugary dessert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3:30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a run</a:t>
                      </a:r>
                      <a:endParaRPr lang="en-US" dirty="0"/>
                    </a:p>
                  </a:txBody>
                  <a:tcPr/>
                </a:tc>
              </a:tr>
              <a:tr h="600269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dinner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00421" y="5621955"/>
            <a:ext cx="439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"/>
                <a:cs typeface="Gill Sans"/>
              </a:rPr>
              <a:t>Now continue to Part 2. 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7254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D final col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final colors.thmx</Template>
  <TotalTime>13382</TotalTime>
  <Words>534</Words>
  <Application>Microsoft Macintosh PowerPoint</Application>
  <PresentationFormat>On-screen Show (4:3)</PresentationFormat>
  <Paragraphs>139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MD final colors</vt:lpstr>
      <vt:lpstr>Document</vt:lpstr>
      <vt:lpstr>Equation</vt:lpstr>
      <vt:lpstr>The Metabolic Mystery Patient</vt:lpstr>
      <vt:lpstr>Elisa needs your help!</vt:lpstr>
      <vt:lpstr>Lab Overview</vt:lpstr>
      <vt:lpstr>Materials</vt:lpstr>
      <vt:lpstr>LAB: Procedure Part 1</vt:lpstr>
      <vt:lpstr>LAB: Data Part 1</vt:lpstr>
      <vt:lpstr>LAB: Data Part 1</vt:lpstr>
      <vt:lpstr>LAB: Results Part 1</vt:lpstr>
      <vt:lpstr>LAB: Data Part 1</vt:lpstr>
      <vt:lpstr>LAB: Procedure Part 2</vt:lpstr>
      <vt:lpstr>LAB: Data Part 2</vt:lpstr>
      <vt:lpstr>LAB: Data Part 2</vt:lpstr>
      <vt:lpstr>LAB: Results Part 2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Stephanie Tammen</cp:lastModifiedBy>
  <cp:revision>303</cp:revision>
  <cp:lastPrinted>2010-11-09T17:54:24Z</cp:lastPrinted>
  <dcterms:created xsi:type="dcterms:W3CDTF">2012-01-20T17:36:20Z</dcterms:created>
  <dcterms:modified xsi:type="dcterms:W3CDTF">2014-12-12T20:46:59Z</dcterms:modified>
</cp:coreProperties>
</file>